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FC05C-9A7F-5540-831D-BC6A8C96A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81FB8A-5D2D-BA4E-AB55-7566510F0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93212E-7E2C-6D4A-9E3A-2E4E6F16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B859CE-97C8-CE49-95F0-3223F241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31FE14-BF9B-E84A-ABCF-B67FFCF0F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49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3A4495-0D17-6848-B8E0-3FA184C9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D1135C1-26EC-E045-B6AC-1A4811E78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301E92-BC38-8A4B-8467-24ECB6E9A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9ADAC-407D-E440-80F9-3DA6E65E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F00962-1AA6-034C-A5E6-F065D8B7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314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27EF60F-F804-9F49-8E86-5616079CA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3345E3F-794E-204B-9EA7-C092DF9D7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548DDB-6E6D-7048-9435-745371B1C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F03769-27F4-BD41-961F-CC2B2A723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8F8B37-9CD5-8943-85F8-B98533D6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667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204EFE-4C55-CC45-BCB9-12D4625E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108CE1-D073-124B-A42B-EF509E804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ADCBF0-6213-2740-8DD2-1C55979F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16CFD7-C3DF-E94C-9D38-FA8380FE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3C436F-AC0D-4647-A45D-824F7DCD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58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B113E-6AED-DE41-B7D1-6A7C6BA8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869FE1-696E-AC47-B9CB-954F2EAF1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B5546A-C4A3-E244-91EE-1C732BA78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EC79B7-3DC2-F241-9AB5-90A58598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A4C8EA-795B-5F40-9C0F-CE200F3DC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904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2F7D4-5CC8-054A-8FBD-49A757069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CC92F4-CEDE-E74E-B55A-F367D5561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5B0123-529B-C541-AF54-F770F113F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1B3D44-DD23-6E44-BBCD-F833F1B1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88C5AD-60CD-8D4A-8BD2-D98FA0A4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570A26-9E60-DE45-96BC-79CC9727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7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372794-6F23-4044-BDD1-533E3DDCA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FF6A54-C879-2D48-AFF1-58FB8F264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CD36A4-7BC2-1346-893E-672FFE09A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4AFDE8-9160-8547-A032-27720680B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186CB6-EB37-4D4D-BD0C-1ED7CC9A9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226F736-7FC5-4F45-BC41-5C374FAA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E8D43B-1A8F-CB43-AB1C-27B623DD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941FAA5-C389-634D-BB77-96A6E7D0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574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DB6B37-55DD-0941-BA24-453D691A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84694E4-EB10-3745-A9AC-7708CEFB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0734EF2-7589-AC4B-8202-42C72F97C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908E8F2-E3E8-4946-96E8-4EA8D2A5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91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6415924-5DBA-0546-A276-8AFD13E2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20D4CB-5E74-DC4E-AA84-8CB3D61D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CC57A1-56B8-0940-85D7-3E6490CA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37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0134D-3451-854E-9BFC-01851C1D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2BA250-4E96-C442-9087-6E6D45266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14DC8D-0FD7-144D-956F-9225ECB65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02DF023-8C47-9F4E-ACC8-E2110B5E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07DC69-48B3-134F-8594-4C5EDCCC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05DE86-0309-D545-BBC8-66EDE30D9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50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DA542-9531-BC48-9D25-64116421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C4BD1F-6C86-1146-9880-EAC498391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37E8A0-81EB-B645-B728-997807BE8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48DB49-F1E2-9D43-8CAB-4E84B307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640A52-64E2-3845-9966-B4566504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4CCA57-50B9-3140-ABDD-BADDE062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05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C8DA8-B287-5549-BF09-1F34DBBB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0E7DD6-0365-3042-BE5D-92978624F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EA452A-4C74-AA47-8964-58275D4ED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B026B-7031-024D-B929-94966108F452}" type="datetimeFigureOut">
              <a:rPr lang="ru-RU" smtClean="0"/>
              <a:t>04.06.2020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DFC9C0-A0C0-294B-B70C-A3FC023C3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C95051-43E9-3C4F-B36A-F00ECBB3A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5962F-8B42-9D40-87C0-EACAB4CB08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98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6DCD99-1A09-7946-9B11-080B319D0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Создание онлайн-платформы поликлиники НОМТЦ МГТУ им. Баумана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689A5FA-1445-5148-8580-B45A2B583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/>
              <a:t>Студент группы ИУ7-65Б   Лаврова А.А.</a:t>
            </a:r>
          </a:p>
          <a:p>
            <a:pPr algn="r"/>
            <a:r>
              <a:rPr lang="ru-RU" dirty="0"/>
              <a:t>Научный руководитель   Волкова Л. Л.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3317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568ED-1B71-6142-8907-FE734FE16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Личный кабинет пациента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9D40C5-7DB4-4E45-AE35-17ABA5B30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70815B-C82A-6249-99EC-460E571FE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743741" cy="428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05A21A-7135-814B-81A1-CEB21C72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Запись на приём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A3A28C1-11A8-8943-A931-5EB438085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094" y="1825625"/>
            <a:ext cx="93838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33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B8749-7414-2543-B896-78D7C70E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Личный кабинет врача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361A068-08BE-6740-99EF-435F8618D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580" y="1690688"/>
            <a:ext cx="1073987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9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710975-76B8-5146-A06C-E595B458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Личный кабинет администратора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143EE5A-7F48-CA48-AAD5-229C2F6A0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870" y="1825625"/>
            <a:ext cx="103042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2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BE9FE0-35CB-3C48-97C7-4ED818BD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164125-1443-E644-8258-0EDBB53D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данной работе были выполнены следующие задачи:</a:t>
            </a:r>
          </a:p>
          <a:p>
            <a:r>
              <a:rPr lang="ru-RU" dirty="0"/>
              <a:t>формализована задача</a:t>
            </a:r>
            <a:r>
              <a:rPr lang="ru-RU" dirty="0">
                <a:effectLst/>
              </a:rPr>
              <a:t> по разработке веб-приложения;</a:t>
            </a:r>
          </a:p>
          <a:p>
            <a:r>
              <a:rPr lang="ru-RU" dirty="0"/>
              <a:t>проведен анализ языков программирования, </a:t>
            </a:r>
            <a:r>
              <a:rPr lang="ru-RU" dirty="0" err="1"/>
              <a:t>фреймворков</a:t>
            </a:r>
            <a:r>
              <a:rPr lang="ru-RU" dirty="0"/>
              <a:t>, СУБД и определен полный технический стек;</a:t>
            </a:r>
          </a:p>
          <a:p>
            <a:r>
              <a:rPr lang="ru-RU" dirty="0">
                <a:effectLst/>
              </a:rPr>
              <a:t>спроектирована и реализована база данных с использование</a:t>
            </a:r>
            <a:r>
              <a:rPr lang="ru-RU" dirty="0"/>
              <a:t>м выбранной</a:t>
            </a:r>
            <a:r>
              <a:rPr lang="ru-RU" dirty="0">
                <a:effectLst/>
              </a:rPr>
              <a:t> </a:t>
            </a:r>
            <a:r>
              <a:rPr lang="en-US" dirty="0">
                <a:effectLst/>
              </a:rPr>
              <a:t>SQLite</a:t>
            </a:r>
            <a:r>
              <a:rPr lang="ru-RU" dirty="0">
                <a:effectLst/>
              </a:rPr>
              <a:t>;</a:t>
            </a:r>
          </a:p>
          <a:p>
            <a:r>
              <a:rPr lang="ru-RU" dirty="0"/>
              <a:t>реализовано клиент-серверное приложение;</a:t>
            </a:r>
            <a:endParaRPr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9825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540DC-CFAC-BD4D-906A-7C1E28C33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E8BB77-2C72-6145-846A-AEF2A3032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Целью проекта является разработка клиент-серверного приложения для НОМТЦ МГТУ им. Баумана. </a:t>
            </a:r>
          </a:p>
          <a:p>
            <a:pPr marL="0" indent="0">
              <a:buNone/>
            </a:pPr>
            <a:r>
              <a:rPr lang="ru-RU" dirty="0"/>
              <a:t>Для достижения поставленной цели необходимо решить следующие задачи:</a:t>
            </a:r>
          </a:p>
          <a:p>
            <a:pPr lvl="0"/>
            <a:r>
              <a:rPr lang="ru-RU" dirty="0"/>
              <a:t>формализовать задачу и определить необходимый функционал;</a:t>
            </a:r>
          </a:p>
          <a:p>
            <a:pPr lvl="0"/>
            <a:r>
              <a:rPr lang="ru-RU" dirty="0"/>
              <a:t>провести анализ существующих СУБД;</a:t>
            </a:r>
          </a:p>
          <a:p>
            <a:pPr lvl="0"/>
            <a:r>
              <a:rPr lang="ru-RU" dirty="0"/>
              <a:t>спроектировать базу данных;</a:t>
            </a:r>
          </a:p>
          <a:p>
            <a:pPr lvl="0"/>
            <a:r>
              <a:rPr lang="ru-RU" dirty="0"/>
              <a:t>выбрать подходящий язык программирования, спроектировать архитектуру программы;</a:t>
            </a:r>
          </a:p>
          <a:p>
            <a:pPr lvl="0"/>
            <a:r>
              <a:rPr lang="ru-RU" dirty="0"/>
              <a:t>реализовать пользовательский интерфейс;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808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CD6E6-E083-D144-9647-2CFA2FF7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Формализация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4D5697-E06B-3845-8EB6-995BCF0EB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Для каждого типа пользователя предусмотрен свой набор функций.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Пациент:</a:t>
            </a:r>
          </a:p>
          <a:p>
            <a:pPr lvl="1"/>
            <a:r>
              <a:rPr lang="ru-RU" dirty="0"/>
              <a:t>просмотр своей медицинской карты;</a:t>
            </a:r>
          </a:p>
          <a:p>
            <a:pPr lvl="1"/>
            <a:r>
              <a:rPr lang="ru-RU" dirty="0"/>
              <a:t>запись на приём к врачу;</a:t>
            </a:r>
          </a:p>
          <a:p>
            <a:pPr marL="0" indent="0">
              <a:buNone/>
            </a:pPr>
            <a:r>
              <a:rPr lang="ru-RU" dirty="0"/>
              <a:t>Врач:</a:t>
            </a:r>
          </a:p>
          <a:p>
            <a:pPr lvl="1"/>
            <a:r>
              <a:rPr lang="ru-RU" dirty="0"/>
              <a:t>запись диагноза в медицинскую карту пациента;</a:t>
            </a:r>
          </a:p>
          <a:p>
            <a:pPr lvl="1"/>
            <a:r>
              <a:rPr lang="ru-RU" dirty="0"/>
              <a:t>поиск медицинской карты пациента;</a:t>
            </a:r>
          </a:p>
          <a:p>
            <a:pPr marL="0" indent="0">
              <a:buNone/>
            </a:pPr>
            <a:r>
              <a:rPr lang="ru-RU" dirty="0"/>
              <a:t>Администратор:</a:t>
            </a:r>
            <a:endParaRPr lang="ru-RU" sz="1600" dirty="0"/>
          </a:p>
          <a:p>
            <a:pPr lvl="1"/>
            <a:r>
              <a:rPr lang="ru-RU" dirty="0"/>
              <a:t>регистрация нового пользователя в системе с установлением соответствующей роли;</a:t>
            </a:r>
            <a:endParaRPr lang="ru-RU" sz="1200" dirty="0"/>
          </a:p>
          <a:p>
            <a:pPr lvl="1"/>
            <a:r>
              <a:rPr lang="ru-RU" dirty="0"/>
              <a:t>добавление новости;</a:t>
            </a:r>
            <a:endParaRPr lang="ru-RU" sz="1200" dirty="0"/>
          </a:p>
          <a:p>
            <a:pPr lvl="1"/>
            <a:r>
              <a:rPr lang="ru-RU" dirty="0"/>
              <a:t>просмотр расписания записи на приём пациентов для каждого врача;</a:t>
            </a:r>
            <a:endParaRPr lang="ru-RU" sz="1200" dirty="0"/>
          </a:p>
          <a:p>
            <a:pPr marL="457200" lvl="1" indent="0">
              <a:buNone/>
            </a:pPr>
            <a:endParaRPr lang="ru-RU" dirty="0"/>
          </a:p>
          <a:p>
            <a:pPr lvl="0"/>
            <a:endParaRPr lang="ru-RU" dirty="0"/>
          </a:p>
          <a:p>
            <a:pPr lvl="0"/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FEC8A5-79D7-E247-AA48-BAEE53D3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4" y="2696101"/>
            <a:ext cx="951106" cy="95110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2408AD-B20E-BC44-A452-B60B475DF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4" y="3778469"/>
            <a:ext cx="929278" cy="10470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275601-04C8-D34F-AE1E-22E4A7D19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02" y="5107553"/>
            <a:ext cx="9271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7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DB16F-53D7-1141-AD96-959CFDD4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 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D4C74E-5FA2-5445-9202-801098FB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900" dirty="0"/>
              <a:t>База данных для НОМТЦ МГТУ им. Баумана состоит из 7 основных таблиц.</a:t>
            </a:r>
          </a:p>
          <a:p>
            <a:pPr lvl="0"/>
            <a:r>
              <a:rPr lang="ru-RU" sz="1900" dirty="0"/>
              <a:t>таблица расписания приёма – </a:t>
            </a:r>
            <a:r>
              <a:rPr lang="en-US" sz="1900" dirty="0"/>
              <a:t>Schedule</a:t>
            </a:r>
            <a:r>
              <a:rPr lang="ru-RU" sz="1900" dirty="0"/>
              <a:t>;</a:t>
            </a:r>
          </a:p>
          <a:p>
            <a:pPr lvl="0"/>
            <a:r>
              <a:rPr lang="ru-RU" sz="1900" dirty="0"/>
              <a:t>таблица с информацией о врачах – </a:t>
            </a:r>
            <a:r>
              <a:rPr lang="en-US" sz="1900" dirty="0"/>
              <a:t>Doctors</a:t>
            </a:r>
            <a:r>
              <a:rPr lang="ru-RU" sz="1900" dirty="0"/>
              <a:t>;</a:t>
            </a:r>
          </a:p>
          <a:p>
            <a:pPr lvl="0"/>
            <a:r>
              <a:rPr lang="ru-RU" sz="1900" dirty="0"/>
              <a:t>таблица новостей – </a:t>
            </a:r>
            <a:r>
              <a:rPr lang="en-US" sz="1900" dirty="0"/>
              <a:t>News</a:t>
            </a:r>
            <a:r>
              <a:rPr lang="ru-RU" sz="1900" dirty="0"/>
              <a:t>;</a:t>
            </a:r>
          </a:p>
          <a:p>
            <a:pPr lvl="0"/>
            <a:r>
              <a:rPr lang="ru-RU" sz="1900" dirty="0"/>
              <a:t>таблица всех пользователей сайта – </a:t>
            </a:r>
            <a:r>
              <a:rPr lang="en-US" sz="1900" dirty="0"/>
              <a:t>User</a:t>
            </a:r>
            <a:r>
              <a:rPr lang="ru-RU" sz="1900" dirty="0"/>
              <a:t>;</a:t>
            </a:r>
          </a:p>
          <a:p>
            <a:pPr lvl="0"/>
            <a:r>
              <a:rPr lang="ru-RU" sz="1900" dirty="0"/>
              <a:t>таблица медицинских диагнозов – </a:t>
            </a:r>
            <a:r>
              <a:rPr lang="en-US" sz="1900" dirty="0"/>
              <a:t>Record</a:t>
            </a:r>
            <a:r>
              <a:rPr lang="ru-RU" sz="1900" dirty="0"/>
              <a:t>;</a:t>
            </a:r>
          </a:p>
          <a:p>
            <a:pPr lvl="0"/>
            <a:r>
              <a:rPr lang="ru-RU" sz="1900" dirty="0"/>
              <a:t>таблица с информацией о записи на приём – </a:t>
            </a:r>
            <a:r>
              <a:rPr lang="en-US" sz="1900" dirty="0"/>
              <a:t>Notes</a:t>
            </a:r>
            <a:r>
              <a:rPr lang="ru-RU" sz="1900" dirty="0"/>
              <a:t>;</a:t>
            </a:r>
          </a:p>
          <a:p>
            <a:pPr lvl="0"/>
            <a:r>
              <a:rPr lang="ru-RU" sz="1900" dirty="0"/>
              <a:t>таблица записи на прием к каждому врачу – </a:t>
            </a:r>
            <a:r>
              <a:rPr lang="en-US" sz="1900" dirty="0"/>
              <a:t>Doctor</a:t>
            </a:r>
            <a:r>
              <a:rPr lang="ru-RU" sz="1900" dirty="0"/>
              <a:t>_</a:t>
            </a:r>
            <a:r>
              <a:rPr lang="en-US" sz="1900" dirty="0"/>
              <a:t>N</a:t>
            </a:r>
            <a:r>
              <a:rPr lang="ru-RU" sz="1900" dirty="0"/>
              <a:t>;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4FB114-4930-6E4F-BAEC-F53C82FCF0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72" y="2233969"/>
            <a:ext cx="5203453" cy="309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57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00B4B1-C672-BE46-914D-F6BFBE29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технологического стека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F2F334-45C6-FC4B-A430-4FE143AE7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</a:t>
            </a:r>
            <a:r>
              <a:rPr lang="ru-RU" dirty="0">
                <a:effectLst/>
              </a:rPr>
              <a:t> :</a:t>
            </a:r>
          </a:p>
          <a:p>
            <a:pPr>
              <a:buFont typeface="Wingdings" pitchFamily="2" charset="2"/>
              <a:buChar char="ü"/>
            </a:pPr>
            <a:r>
              <a:rPr lang="ru-RU" dirty="0"/>
              <a:t>совмещения нескольких парадигм программирования;</a:t>
            </a:r>
          </a:p>
          <a:p>
            <a:pPr>
              <a:buFont typeface="Wingdings" pitchFamily="2" charset="2"/>
              <a:buChar char="ü"/>
            </a:pPr>
            <a:r>
              <a:rPr lang="ru-RU" dirty="0"/>
              <a:t>разнообразие представленных библиотек;</a:t>
            </a:r>
          </a:p>
          <a:p>
            <a:pPr>
              <a:buFont typeface="Wingdings" pitchFamily="2" charset="2"/>
              <a:buChar char="ü"/>
            </a:pPr>
            <a:r>
              <a:rPr lang="ru-RU" dirty="0"/>
              <a:t>большое количество </a:t>
            </a:r>
            <a:r>
              <a:rPr lang="ru-RU" dirty="0" err="1"/>
              <a:t>фреймворков</a:t>
            </a:r>
            <a:r>
              <a:rPr lang="ru-RU" dirty="0"/>
              <a:t> для создания веб-приложения;</a:t>
            </a:r>
          </a:p>
          <a:p>
            <a:pPr marL="0" indent="0">
              <a:buNone/>
            </a:pPr>
            <a:r>
              <a:rPr lang="ru-RU" dirty="0">
                <a:effectLst/>
              </a:rPr>
              <a:t> </a:t>
            </a:r>
            <a:r>
              <a:rPr lang="en-US" dirty="0"/>
              <a:t>Flask</a:t>
            </a:r>
            <a:r>
              <a:rPr lang="ru-RU" dirty="0"/>
              <a:t>:</a:t>
            </a:r>
          </a:p>
          <a:p>
            <a:pPr>
              <a:buFont typeface="Wingdings" pitchFamily="2" charset="2"/>
              <a:buChar char="ü"/>
            </a:pPr>
            <a:r>
              <a:rPr lang="ru-RU" dirty="0"/>
              <a:t>облегчит процесс создания веб-приложения;</a:t>
            </a:r>
          </a:p>
          <a:p>
            <a:pPr>
              <a:buFont typeface="Wingdings" pitchFamily="2" charset="2"/>
              <a:buChar char="ü"/>
            </a:pPr>
            <a:r>
              <a:rPr lang="ru-RU" dirty="0"/>
              <a:t>прост и гибок в использовании;</a:t>
            </a:r>
          </a:p>
        </p:txBody>
      </p:sp>
    </p:spTree>
    <p:extLst>
      <p:ext uri="{BB962C8B-B14F-4D97-AF65-F5344CB8AC3E}">
        <p14:creationId xmlns:p14="http://schemas.microsoft.com/office/powerpoint/2010/main" val="116608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FA7AD-7BE8-B441-9885-E66D254B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СУБД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DDCEC5-6BB8-674E-A40C-69FD0DD8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SQLite:</a:t>
            </a:r>
          </a:p>
          <a:p>
            <a:pPr>
              <a:buFont typeface="Wingdings" pitchFamily="2" charset="2"/>
              <a:buChar char="ü"/>
            </a:pPr>
            <a:r>
              <a:rPr lang="ru-RU" dirty="0"/>
              <a:t>компактная и встраиваемая СУБД;</a:t>
            </a:r>
          </a:p>
          <a:p>
            <a:pPr>
              <a:buFont typeface="Wingdings" pitchFamily="2" charset="2"/>
              <a:buChar char="ü"/>
            </a:pPr>
            <a:r>
              <a:rPr lang="ru-RU" dirty="0"/>
              <a:t>Подходит для обработки средних по размеру данных;</a:t>
            </a:r>
            <a:r>
              <a:rPr lang="ru-RU" dirty="0">
                <a:effectLst/>
              </a:rPr>
              <a:t> </a:t>
            </a:r>
          </a:p>
          <a:p>
            <a:pPr>
              <a:buFont typeface="Wingdings" pitchFamily="2" charset="2"/>
              <a:buChar char="ü"/>
            </a:pPr>
            <a:endParaRPr lang="ru-RU" dirty="0"/>
          </a:p>
          <a:p>
            <a:pPr marL="0" indent="0">
              <a:buNone/>
            </a:pPr>
            <a:r>
              <a:rPr lang="ru-RU" dirty="0" err="1"/>
              <a:t>Flask-SQLAlchemy</a:t>
            </a:r>
            <a:r>
              <a:rPr lang="ru-RU" dirty="0"/>
              <a:t> - расширение, предоставляющее обертку для проекта </a:t>
            </a:r>
            <a:r>
              <a:rPr lang="ru-RU" dirty="0" err="1"/>
              <a:t>SQLAlchemy</a:t>
            </a:r>
            <a:r>
              <a:rPr lang="ru-RU" dirty="0"/>
              <a:t>, который является ORM (</a:t>
            </a:r>
            <a:r>
              <a:rPr lang="ru-RU" dirty="0" err="1"/>
              <a:t>Object-relational</a:t>
            </a:r>
            <a:r>
              <a:rPr lang="ru-RU" dirty="0"/>
              <a:t> </a:t>
            </a:r>
            <a:r>
              <a:rPr lang="ru-RU" dirty="0" err="1"/>
              <a:t>mapping</a:t>
            </a:r>
            <a:r>
              <a:rPr lang="ru-RU" dirty="0"/>
              <a:t>) или объектно-реляционным отображением. </a:t>
            </a:r>
          </a:p>
        </p:txBody>
      </p:sp>
    </p:spTree>
    <p:extLst>
      <p:ext uri="{BB962C8B-B14F-4D97-AF65-F5344CB8AC3E}">
        <p14:creationId xmlns:p14="http://schemas.microsoft.com/office/powerpoint/2010/main" val="277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234CD-E808-2A4F-9D23-6718A07C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BCC0FAB-AD50-2B43-8C6E-8D9758E8ABF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1"/>
          <a:stretch/>
        </p:blipFill>
        <p:spPr bwMode="auto">
          <a:xfrm>
            <a:off x="1593833" y="1564562"/>
            <a:ext cx="9004333" cy="4195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716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57537D-FE70-4D41-8606-EC0A3813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регистрации и аутентификации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1E4903-DAD3-5D4E-AF8C-923884948B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Хранить пароли пользователей необходимо в зашифрованном формате из соображений безопасности. Для этого была задействована библиотека </a:t>
            </a:r>
            <a:r>
              <a:rPr lang="ru-RU" sz="2400" dirty="0" err="1"/>
              <a:t>werkzeug.security</a:t>
            </a:r>
            <a:r>
              <a:rPr lang="ru-RU" sz="2400" dirty="0"/>
              <a:t>, позволяющая </a:t>
            </a:r>
            <a:r>
              <a:rPr lang="ru-RU" sz="2400" dirty="0" err="1"/>
              <a:t>хэшировать</a:t>
            </a:r>
            <a:r>
              <a:rPr lang="ru-RU" sz="2400" dirty="0"/>
              <a:t> все поступающие </a:t>
            </a:r>
            <a:br>
              <a:rPr lang="ru-RU" sz="2400" dirty="0"/>
            </a:br>
            <a:r>
              <a:rPr lang="ru-RU" sz="2400" dirty="0"/>
              <a:t>пароли.</a:t>
            </a:r>
          </a:p>
          <a:p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9438DA20-6A20-B248-A750-AAAFA63D8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09744" y="2454796"/>
            <a:ext cx="6285885" cy="28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7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53A97-22E0-F44B-ACA6-92A178E8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Форма регистрации и аутентификации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932A9F-1128-A645-8BB4-725DB3791C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Благодаря использованию </a:t>
            </a:r>
            <a:r>
              <a:rPr lang="ru-RU" dirty="0" err="1"/>
              <a:t>фреймворка</a:t>
            </a:r>
            <a:r>
              <a:rPr lang="ru-RU" dirty="0"/>
              <a:t> </a:t>
            </a:r>
            <a:r>
              <a:rPr lang="en-US" dirty="0"/>
              <a:t>Flask </a:t>
            </a:r>
            <a:r>
              <a:rPr lang="ru-RU" dirty="0"/>
              <a:t>мы имеем базовый набор инструментов для реализации регистрации и аутентификации.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B1066D2-197F-0340-9665-02B4C9587F5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1047"/>
            <a:ext cx="5801710" cy="30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200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388</Words>
  <Application>Microsoft Macintosh PowerPoint</Application>
  <PresentationFormat>Широкоэкранный</PresentationFormat>
  <Paragraphs>65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Тема Office</vt:lpstr>
      <vt:lpstr>Создание онлайн-платформы поликлиники НОМТЦ МГТУ им. Баумана</vt:lpstr>
      <vt:lpstr>Цель работы</vt:lpstr>
      <vt:lpstr>Формализация задачи</vt:lpstr>
      <vt:lpstr>Диаграмма БД</vt:lpstr>
      <vt:lpstr>Выбор технологического стека</vt:lpstr>
      <vt:lpstr>Выбор СУБД</vt:lpstr>
      <vt:lpstr>Интерфейс</vt:lpstr>
      <vt:lpstr>Форма регистрации и аутентификации</vt:lpstr>
      <vt:lpstr>Форма регистрации и аутентификации</vt:lpstr>
      <vt:lpstr>Личный кабинет пациента</vt:lpstr>
      <vt:lpstr>Запись на приём</vt:lpstr>
      <vt:lpstr>Личный кабинет врача</vt:lpstr>
      <vt:lpstr>Личный кабинет администратора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онлайн-платформы поликлиники НОМТЦ МГТУ им. Баумана</dc:title>
  <dc:creator>Анастасия Лаврова</dc:creator>
  <cp:lastModifiedBy>Анастасия Лаврова</cp:lastModifiedBy>
  <cp:revision>13</cp:revision>
  <dcterms:created xsi:type="dcterms:W3CDTF">2020-06-03T16:47:20Z</dcterms:created>
  <dcterms:modified xsi:type="dcterms:W3CDTF">2020-06-04T16:12:32Z</dcterms:modified>
</cp:coreProperties>
</file>